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25"/>
  </p:notesMasterIdLst>
  <p:sldIdLst>
    <p:sldId id="302" r:id="rId2"/>
    <p:sldId id="301" r:id="rId3"/>
    <p:sldId id="308" r:id="rId4"/>
    <p:sldId id="283" r:id="rId5"/>
    <p:sldId id="304" r:id="rId6"/>
    <p:sldId id="305" r:id="rId7"/>
    <p:sldId id="306" r:id="rId8"/>
    <p:sldId id="303" r:id="rId9"/>
    <p:sldId id="286" r:id="rId10"/>
    <p:sldId id="288" r:id="rId11"/>
    <p:sldId id="290" r:id="rId12"/>
    <p:sldId id="311" r:id="rId13"/>
    <p:sldId id="309" r:id="rId14"/>
    <p:sldId id="315" r:id="rId15"/>
    <p:sldId id="310" r:id="rId16"/>
    <p:sldId id="293" r:id="rId17"/>
    <p:sldId id="294" r:id="rId18"/>
    <p:sldId id="314" r:id="rId19"/>
    <p:sldId id="313" r:id="rId20"/>
    <p:sldId id="312" r:id="rId21"/>
    <p:sldId id="316" r:id="rId22"/>
    <p:sldId id="291" r:id="rId23"/>
    <p:sldId id="317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processing" id="{1FF97F4D-1C0E-4047-829C-02E203154C79}">
          <p14:sldIdLst>
            <p14:sldId id="302"/>
            <p14:sldId id="301"/>
            <p14:sldId id="308"/>
            <p14:sldId id="283"/>
            <p14:sldId id="304"/>
            <p14:sldId id="305"/>
            <p14:sldId id="306"/>
            <p14:sldId id="303"/>
            <p14:sldId id="286"/>
            <p14:sldId id="288"/>
          </p14:sldIdLst>
        </p14:section>
        <p14:section name="Modeling" id="{505955C6-B7C7-134D-8938-323A338EF106}">
          <p14:sldIdLst>
            <p14:sldId id="290"/>
            <p14:sldId id="311"/>
            <p14:sldId id="309"/>
            <p14:sldId id="315"/>
            <p14:sldId id="310"/>
            <p14:sldId id="293"/>
            <p14:sldId id="294"/>
            <p14:sldId id="314"/>
          </p14:sldIdLst>
        </p14:section>
        <p14:section name="Goal / Output" id="{AADD315E-C5A6-F348-952B-9FEA49BBC564}">
          <p14:sldIdLst>
            <p14:sldId id="313"/>
            <p14:sldId id="312"/>
          </p14:sldIdLst>
        </p14:section>
        <p14:section name="Demo" id="{55F04CD9-9FA0-0F43-A3C2-193DB624F4C1}">
          <p14:sldIdLst>
            <p14:sldId id="316"/>
            <p14:sldId id="291"/>
            <p14:sldId id="31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12"/>
    <p:restoredTop sz="85823"/>
  </p:normalViewPr>
  <p:slideViewPr>
    <p:cSldViewPr snapToGrid="0" snapToObjects="1">
      <p:cViewPr>
        <p:scale>
          <a:sx n="97" d="100"/>
          <a:sy n="97" d="100"/>
        </p:scale>
        <p:origin x="1744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C41C98-568E-2F4C-B823-88B8AF57AAA9}" type="datetimeFigureOut">
              <a:rPr kumimoji="1" lang="zh-TW" altLang="en-US" smtClean="0"/>
              <a:t>2018/1/3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C3ED2A-5796-764F-AE55-2284182E808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5727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\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57796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Recall,</a:t>
            </a:r>
            <a:r>
              <a:rPr kumimoji="1" lang="en-US" altLang="zh-TW" baseline="0" dirty="0" smtClean="0"/>
              <a:t> f1 pretty high</a:t>
            </a:r>
          </a:p>
          <a:p>
            <a:r>
              <a:rPr kumimoji="1" lang="en-US" altLang="zh-TW" baseline="0" dirty="0" smtClean="0"/>
              <a:t>But low accuracy</a:t>
            </a:r>
            <a:endParaRPr kumimoji="1"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17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203611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19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391006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23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738091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en-US" altLang="zh-TW" sz="1400" baseline="0" dirty="0" smtClean="0"/>
              <a:t>5 million members</a:t>
            </a:r>
          </a:p>
          <a:p>
            <a:pPr marL="228600" indent="-228600">
              <a:buAutoNum type="arabicPeriod"/>
            </a:pPr>
            <a:r>
              <a:rPr kumimoji="1" lang="en-US" altLang="zh-TW" sz="1400" baseline="0" dirty="0" smtClean="0"/>
              <a:t>Randomly drew 10 thousand members for quickly computing</a:t>
            </a:r>
            <a:endParaRPr kumimoji="1" lang="zh-TW" altLang="en-US" sz="1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977486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en-US" altLang="zh-TW" sz="1400" baseline="0" dirty="0" smtClean="0"/>
              <a:t>Age,  gender, how to register, how to pay</a:t>
            </a:r>
            <a:endParaRPr kumimoji="1" lang="zh-TW" altLang="en-US" sz="1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252355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en-US" altLang="zh-TW" sz="1400" baseline="0" dirty="0" smtClean="0"/>
              <a:t>One members  actually churn or not after  their last transaction in march 20 17</a:t>
            </a:r>
            <a:endParaRPr kumimoji="1" lang="zh-TW" altLang="en-US" sz="1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680215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en-US" altLang="zh-TW" sz="1400" baseline="0" dirty="0" smtClean="0"/>
              <a:t>How munch one members pay, when is the first payment, have the member canceled auto renew</a:t>
            </a:r>
            <a:endParaRPr kumimoji="1" lang="zh-TW" altLang="en-US" sz="1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6241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en-US" altLang="zh-TW" sz="1400" baseline="0" dirty="0" smtClean="0"/>
              <a:t>Every day, total time </a:t>
            </a:r>
            <a:r>
              <a:rPr kumimoji="1" lang="en-US" altLang="zh-TW" sz="1400" baseline="0" dirty="0" smtClean="0"/>
              <a:t>did one member </a:t>
            </a:r>
            <a:r>
              <a:rPr kumimoji="1" lang="en-US" altLang="zh-TW" sz="1400" baseline="0" dirty="0" smtClean="0"/>
              <a:t> play in seconds , how many unique songs did one member play, how many songs </a:t>
            </a:r>
            <a:r>
              <a:rPr kumimoji="1" lang="en-US" altLang="zh-TW" sz="1400" baseline="0" dirty="0" smtClean="0"/>
              <a:t>did one member just play the 25%, 50%, 75% length of the songs...</a:t>
            </a:r>
            <a:r>
              <a:rPr kumimoji="1" lang="en-US" altLang="zh-TW" sz="1400" baseline="0" dirty="0" err="1" smtClean="0"/>
              <a:t>etc</a:t>
            </a:r>
            <a:endParaRPr kumimoji="1" lang="zh-TW" altLang="en-US" sz="1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039566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86 thousands 4 </a:t>
            </a:r>
            <a:r>
              <a:rPr lang="en-US" altLang="zh-TW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hundral</a:t>
            </a:r>
            <a:endParaRPr lang="en-US" altLang="zh-TW" sz="1200" b="0" i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8.64 </a:t>
            </a:r>
            <a:r>
              <a:rPr lang="en-US" altLang="zh-TW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10 to the 4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419736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The first</a:t>
            </a:r>
            <a:r>
              <a:rPr kumimoji="1" lang="en-US" altLang="zh-TW" baseline="0" dirty="0" smtClean="0"/>
              <a:t> 140 </a:t>
            </a:r>
            <a:r>
              <a:rPr kumimoji="1" lang="en-US" altLang="zh-TW" baseline="0" dirty="0" err="1" smtClean="0"/>
              <a:t>obs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341795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err="1" smtClean="0"/>
              <a:t>Acc</a:t>
            </a:r>
            <a:r>
              <a:rPr kumimoji="1" lang="en-US" altLang="zh-TW" dirty="0" smtClean="0"/>
              <a:t> high</a:t>
            </a:r>
          </a:p>
          <a:p>
            <a:r>
              <a:rPr kumimoji="1" lang="en-US" altLang="zh-TW" dirty="0" smtClean="0"/>
              <a:t>Recall low</a:t>
            </a:r>
            <a:r>
              <a:rPr kumimoji="1" lang="en-US" altLang="zh-TW" baseline="0" dirty="0" smtClean="0"/>
              <a:t> 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16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30487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FF8FA-3424-4F49-8B38-895832CADF5C}" type="datetimeFigureOut">
              <a:rPr lang="en-US" smtClean="0"/>
              <a:t>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584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FF8FA-3424-4F49-8B38-895832CADF5C}" type="datetimeFigureOut">
              <a:rPr lang="en-US" smtClean="0"/>
              <a:t>1/3/18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116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FF8FA-3424-4F49-8B38-895832CADF5C}" type="datetimeFigureOut">
              <a:rPr lang="en-US" smtClean="0"/>
              <a:t>1/3/18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886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anchor="t"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FF8FA-3424-4F49-8B38-895832CADF5C}" type="datetimeFigureOut">
              <a:rPr lang="en-US" smtClean="0"/>
              <a:t>1/3/18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106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FF8FA-3424-4F49-8B38-895832CADF5C}" type="datetimeFigureOut">
              <a:rPr lang="en-US" smtClean="0"/>
              <a:t>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4327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FF8FA-3424-4F49-8B38-895832CADF5C}" type="datetimeFigureOut">
              <a:rPr lang="en-US" smtClean="0"/>
              <a:t>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507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m.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pic>
        <p:nvPicPr>
          <p:cNvPr id="7" name="圖片 6" descr="003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8436"/>
            <a:ext cx="9144000" cy="444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圖片 6" descr="003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606726"/>
            <a:ext cx="9144000" cy="264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78110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m.datasci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pic>
        <p:nvPicPr>
          <p:cNvPr id="7" name="圖片 6" descr="003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8436"/>
            <a:ext cx="9144000" cy="444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圖片 6" descr="003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606726"/>
            <a:ext cx="9144000" cy="264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6095065" y="6648166"/>
            <a:ext cx="304893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800" dirty="0" err="1" smtClean="0"/>
              <a:t>Zumel</a:t>
            </a:r>
            <a:r>
              <a:rPr lang="en-US" altLang="zh-TW" sz="800" dirty="0" smtClean="0"/>
              <a:t>, N. &amp; Mount, J. </a:t>
            </a:r>
            <a:r>
              <a:rPr lang="en-US" altLang="zh-TW" sz="800" i="1" dirty="0" smtClean="0"/>
              <a:t>Practical Data Science with R</a:t>
            </a:r>
            <a:r>
              <a:rPr lang="en-US" altLang="zh-TW" sz="800" dirty="0" smtClean="0"/>
              <a:t>. (Manning, 2014)</a:t>
            </a:r>
          </a:p>
        </p:txBody>
      </p:sp>
    </p:spTree>
    <p:extLst>
      <p:ext uri="{BB962C8B-B14F-4D97-AF65-F5344CB8AC3E}">
        <p14:creationId xmlns:p14="http://schemas.microsoft.com/office/powerpoint/2010/main" val="494440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m.datascience.ca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pic>
        <p:nvPicPr>
          <p:cNvPr id="7" name="圖片 6" descr="003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5424"/>
            <a:ext cx="9144000" cy="444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圖片 6" descr="003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606726"/>
            <a:ext cx="9144000" cy="264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矩形 3"/>
          <p:cNvSpPr/>
          <p:nvPr/>
        </p:nvSpPr>
        <p:spPr>
          <a:xfrm>
            <a:off x="-23459" y="39549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！</a:t>
            </a:r>
            <a:endParaRPr lang="zh-TW" alt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9" name="矩形 8"/>
          <p:cNvSpPr/>
          <p:nvPr/>
        </p:nvSpPr>
        <p:spPr>
          <a:xfrm>
            <a:off x="6095065" y="6648166"/>
            <a:ext cx="304893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800" dirty="0" err="1" smtClean="0"/>
              <a:t>Zumel</a:t>
            </a:r>
            <a:r>
              <a:rPr lang="en-US" altLang="zh-TW" sz="800" dirty="0" smtClean="0"/>
              <a:t>, N. &amp; Mount, J. </a:t>
            </a:r>
            <a:r>
              <a:rPr lang="en-US" altLang="zh-TW" sz="800" i="1" dirty="0" smtClean="0"/>
              <a:t>Practical Data Science with R</a:t>
            </a:r>
            <a:r>
              <a:rPr lang="en-US" altLang="zh-TW" sz="800" dirty="0" smtClean="0"/>
              <a:t>. (Manning, 2014)</a:t>
            </a:r>
          </a:p>
        </p:txBody>
      </p:sp>
    </p:spTree>
    <p:extLst>
      <p:ext uri="{BB962C8B-B14F-4D97-AF65-F5344CB8AC3E}">
        <p14:creationId xmlns:p14="http://schemas.microsoft.com/office/powerpoint/2010/main" val="1440564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m.datascience.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pic>
        <p:nvPicPr>
          <p:cNvPr id="7" name="圖片 6" descr="003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8436"/>
            <a:ext cx="9144000" cy="444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圖片 6" descr="003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606726"/>
            <a:ext cx="9144000" cy="264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矩形 3"/>
          <p:cNvSpPr/>
          <p:nvPr/>
        </p:nvSpPr>
        <p:spPr>
          <a:xfrm>
            <a:off x="-29069" y="40671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1" cap="none" spc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？</a:t>
            </a:r>
            <a:endParaRPr lang="zh-TW" alt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9" name="矩形 8"/>
          <p:cNvSpPr/>
          <p:nvPr/>
        </p:nvSpPr>
        <p:spPr>
          <a:xfrm>
            <a:off x="6095065" y="6648166"/>
            <a:ext cx="304893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800" dirty="0" err="1" smtClean="0"/>
              <a:t>Zumel</a:t>
            </a:r>
            <a:r>
              <a:rPr lang="en-US" altLang="zh-TW" sz="800" dirty="0" smtClean="0"/>
              <a:t>, N. &amp; Mount, J. </a:t>
            </a:r>
            <a:r>
              <a:rPr lang="en-US" altLang="zh-TW" sz="800" i="1" dirty="0" smtClean="0"/>
              <a:t>Practical Data Science with R</a:t>
            </a:r>
            <a:r>
              <a:rPr lang="en-US" altLang="zh-TW" sz="800" dirty="0" smtClean="0"/>
              <a:t>. (Manning, 2014)</a:t>
            </a:r>
          </a:p>
        </p:txBody>
      </p:sp>
    </p:spTree>
    <p:extLst>
      <p:ext uri="{BB962C8B-B14F-4D97-AF65-F5344CB8AC3E}">
        <p14:creationId xmlns:p14="http://schemas.microsoft.com/office/powerpoint/2010/main" val="829705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FF8FA-3424-4F49-8B38-895832CADF5C}" type="datetimeFigureOut">
              <a:rPr lang="en-US" smtClean="0"/>
              <a:t>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934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FF8FA-3424-4F49-8B38-895832CADF5C}" type="datetimeFigureOut">
              <a:rPr lang="en-US" smtClean="0"/>
              <a:t>1/3/18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2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FF8FA-3424-4F49-8B38-895832CADF5C}" type="datetimeFigureOut">
              <a:rPr lang="en-US" smtClean="0"/>
              <a:t>1/3/18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387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FF8FA-3424-4F49-8B38-895832CADF5C}" type="datetimeFigureOut">
              <a:rPr lang="en-US" smtClean="0"/>
              <a:t>1/3/18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019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FF8FA-3424-4F49-8B38-895832CADF5C}" type="datetimeFigureOut">
              <a:rPr lang="en-US" smtClean="0"/>
              <a:t>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7024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YuTaNCCU/1061_DS_FP_106356013_KKBoxChurnPrediction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YuTaNCCU/1061_DS_FP_106356013_KKBoxChurnPrediction/blob/master/README.md" TargetMode="External"/><Relationship Id="rId3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457200" y="893299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altLang="zh-TW" dirty="0" err="1" smtClean="0"/>
              <a:t>KKBox‘s</a:t>
            </a:r>
            <a:r>
              <a:rPr lang="en-US" altLang="zh-TW" dirty="0" smtClean="0"/>
              <a:t> Churn</a:t>
            </a:r>
            <a:r>
              <a:rPr lang="zh-TW" altLang="en-US" dirty="0" smtClean="0"/>
              <a:t> </a:t>
            </a:r>
            <a:r>
              <a:rPr lang="en-US" altLang="zh-TW" sz="3100" dirty="0" smtClean="0"/>
              <a:t>(or lost, </a:t>
            </a:r>
            <a:r>
              <a:rPr lang="zh-TW" altLang="en-US" sz="3100" dirty="0" smtClean="0"/>
              <a:t>流失</a:t>
            </a:r>
            <a:r>
              <a:rPr lang="en-US" altLang="zh-TW" sz="3100" dirty="0" smtClean="0"/>
              <a:t>) </a:t>
            </a:r>
            <a:r>
              <a:rPr lang="en-US" altLang="zh-TW" dirty="0"/>
              <a:t>Prediction Challenge</a:t>
            </a:r>
            <a:br>
              <a:rPr lang="en-US" altLang="zh-TW" dirty="0"/>
            </a:br>
            <a:endParaRPr kumimoji="1"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kumimoji="1" lang="en-US" altLang="zh-TW" dirty="0" smtClean="0"/>
              <a:t>106356013</a:t>
            </a:r>
          </a:p>
          <a:p>
            <a:pPr algn="ctr"/>
            <a:r>
              <a:rPr kumimoji="1" lang="zh-TW" altLang="en-US" dirty="0" smtClean="0"/>
              <a:t>游達 （</a:t>
            </a:r>
            <a:r>
              <a:rPr kumimoji="1" lang="en-US" altLang="zh-TW" dirty="0" smtClean="0"/>
              <a:t>Ta Yu)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12330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077684"/>
            <a:ext cx="8229600" cy="4525963"/>
          </a:xfrm>
        </p:spPr>
        <p:txBody>
          <a:bodyPr/>
          <a:lstStyle/>
          <a:p>
            <a:endParaRPr kumimoji="1"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10811"/>
            <a:ext cx="9144000" cy="548179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598661" y="4994031"/>
            <a:ext cx="851712" cy="25200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6598661" y="5993412"/>
            <a:ext cx="851712" cy="25200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220305" y="148709"/>
            <a:ext cx="363272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indent="-441325"/>
            <a:r>
              <a:rPr lang="en-US" altLang="zh-TW" sz="3200" dirty="0">
                <a:solidFill>
                  <a:prstClr val="white"/>
                </a:solidFill>
              </a:rPr>
              <a:t>Handle missing data</a:t>
            </a:r>
            <a:endParaRPr lang="en-US" altLang="zh-TW" sz="32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0763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 smtClean="0"/>
              <a:t>Modeling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80566"/>
            <a:ext cx="8229600" cy="5259294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Which method do you use?</a:t>
            </a:r>
          </a:p>
          <a:p>
            <a:r>
              <a:rPr lang="en-US" altLang="zh-TW" dirty="0" smtClean="0"/>
              <a:t>What is a null model for comparison?</a:t>
            </a:r>
          </a:p>
          <a:p>
            <a:r>
              <a:rPr lang="en-US" altLang="zh-TW" dirty="0" smtClean="0"/>
              <a:t>How do your perform evaluation?</a:t>
            </a:r>
          </a:p>
          <a:p>
            <a:pPr lvl="2"/>
            <a:r>
              <a:rPr lang="en-US" altLang="zh-TW" dirty="0" smtClean="0"/>
              <a:t>K fold cross valid / split out.  / over fitting </a:t>
            </a:r>
            <a:r>
              <a:rPr lang="en-US" altLang="zh-TW" dirty="0" smtClean="0"/>
              <a:t>problem</a:t>
            </a:r>
          </a:p>
          <a:p>
            <a:r>
              <a:rPr lang="en-US" altLang="zh-TW" dirty="0" smtClean="0"/>
              <a:t>Is your improvement significant?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962609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0"/>
            <a:ext cx="7491307" cy="886507"/>
          </a:xfrm>
        </p:spPr>
        <p:txBody>
          <a:bodyPr>
            <a:normAutofit/>
          </a:bodyPr>
          <a:lstStyle/>
          <a:p>
            <a:pPr algn="l"/>
            <a:r>
              <a:rPr lang="en-US" altLang="zh-TW" sz="4000" smtClean="0"/>
              <a:t>method &amp; evaluation I use</a:t>
            </a:r>
            <a:endParaRPr lang="en-US" altLang="zh-TW" sz="4000" dirty="0"/>
          </a:p>
        </p:txBody>
      </p:sp>
      <p:sp>
        <p:nvSpPr>
          <p:cNvPr id="3" name="左大括弧 2"/>
          <p:cNvSpPr/>
          <p:nvPr/>
        </p:nvSpPr>
        <p:spPr>
          <a:xfrm>
            <a:off x="1585913" y="1128713"/>
            <a:ext cx="1057274" cy="2300287"/>
          </a:xfrm>
          <a:prstGeom prst="leftBrace">
            <a:avLst>
              <a:gd name="adj1" fmla="val 36904"/>
              <a:gd name="adj2" fmla="val 50902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650075" y="2091342"/>
            <a:ext cx="14930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5</a:t>
            </a:r>
            <a:r>
              <a:rPr lang="en-US" altLang="zh-TW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fold cross valid</a:t>
            </a:r>
            <a:endParaRPr kumimoji="1" lang="zh-TW" alt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kumimoji="1" lang="zh-TW" alt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矩形 4"/>
          <p:cNvSpPr/>
          <p:nvPr/>
        </p:nvSpPr>
        <p:spPr>
          <a:xfrm>
            <a:off x="2643187" y="1351148"/>
            <a:ext cx="4572000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2400" dirty="0" smtClean="0"/>
              <a:t>null </a:t>
            </a:r>
            <a:r>
              <a:rPr lang="zh-TW" altLang="en-US" sz="2400" dirty="0"/>
              <a:t>model  </a:t>
            </a:r>
            <a:endParaRPr lang="en-US" altLang="zh-TW" sz="2400" dirty="0" smtClean="0"/>
          </a:p>
          <a:p>
            <a:endParaRPr lang="en-US" altLang="zh-TW" sz="700" dirty="0" smtClean="0"/>
          </a:p>
          <a:p>
            <a:r>
              <a:rPr lang="zh-TW" altLang="en-US" sz="2400" dirty="0" smtClean="0"/>
              <a:t>logistic regression  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endParaRPr lang="en-US" altLang="zh-TW" sz="700" dirty="0"/>
          </a:p>
          <a:p>
            <a:r>
              <a:rPr lang="zh-TW" altLang="en-US" sz="2400" dirty="0" smtClean="0"/>
              <a:t>begging </a:t>
            </a:r>
            <a:r>
              <a:rPr lang="zh-TW" altLang="en-US" sz="2400" dirty="0"/>
              <a:t>logistic </a:t>
            </a:r>
            <a:r>
              <a:rPr lang="zh-TW" altLang="en-US" sz="2400" dirty="0" smtClean="0"/>
              <a:t>regression</a:t>
            </a:r>
            <a:endParaRPr lang="en-US" altLang="zh-TW" sz="2400" dirty="0" smtClean="0"/>
          </a:p>
          <a:p>
            <a:r>
              <a:rPr lang="zh-TW" altLang="en-US" sz="700" dirty="0" smtClean="0"/>
              <a:t> </a:t>
            </a:r>
            <a:endParaRPr lang="en-US" altLang="zh-TW" sz="700" dirty="0" smtClean="0"/>
          </a:p>
          <a:p>
            <a:r>
              <a:rPr lang="zh-TW" altLang="en-US" sz="2400" dirty="0" smtClean="0"/>
              <a:t>Ramdom </a:t>
            </a:r>
            <a:r>
              <a:rPr lang="zh-TW" altLang="en-US" sz="2400" dirty="0"/>
              <a:t>forests</a:t>
            </a:r>
          </a:p>
        </p:txBody>
      </p:sp>
    </p:spTree>
    <p:extLst>
      <p:ext uri="{BB962C8B-B14F-4D97-AF65-F5344CB8AC3E}">
        <p14:creationId xmlns:p14="http://schemas.microsoft.com/office/powerpoint/2010/main" val="2027109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-357188" y="-64298"/>
            <a:ext cx="3629026" cy="886507"/>
          </a:xfrm>
        </p:spPr>
        <p:txBody>
          <a:bodyPr/>
          <a:lstStyle/>
          <a:p>
            <a:r>
              <a:rPr lang="en-US" altLang="zh-TW" dirty="0"/>
              <a:t>null model</a:t>
            </a:r>
            <a:endParaRPr kumimoji="1"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5122" y="5179970"/>
            <a:ext cx="2950494" cy="1155610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438" y="4392390"/>
            <a:ext cx="8501123" cy="1977890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674" y="730228"/>
            <a:ext cx="8681888" cy="1663500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4850" y="2921000"/>
            <a:ext cx="26543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921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0"/>
            <a:ext cx="7491307" cy="886507"/>
          </a:xfrm>
        </p:spPr>
        <p:txBody>
          <a:bodyPr>
            <a:normAutofit/>
          </a:bodyPr>
          <a:lstStyle/>
          <a:p>
            <a:pPr algn="l"/>
            <a:r>
              <a:rPr lang="en-US" altLang="zh-TW" sz="4000" smtClean="0"/>
              <a:t>method &amp; evaluation I use</a:t>
            </a:r>
            <a:endParaRPr lang="en-US" altLang="zh-TW" sz="4000" dirty="0"/>
          </a:p>
        </p:txBody>
      </p:sp>
      <p:sp>
        <p:nvSpPr>
          <p:cNvPr id="3" name="左大括弧 2"/>
          <p:cNvSpPr/>
          <p:nvPr/>
        </p:nvSpPr>
        <p:spPr>
          <a:xfrm>
            <a:off x="1585913" y="1128713"/>
            <a:ext cx="1057274" cy="2300287"/>
          </a:xfrm>
          <a:prstGeom prst="leftBrace">
            <a:avLst>
              <a:gd name="adj1" fmla="val 36904"/>
              <a:gd name="adj2" fmla="val 50902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650075" y="2091342"/>
            <a:ext cx="14930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5</a:t>
            </a:r>
            <a:r>
              <a:rPr lang="en-US" altLang="zh-TW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fold cross valid</a:t>
            </a:r>
            <a:endParaRPr kumimoji="1" lang="zh-TW" alt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kumimoji="1" lang="zh-TW" alt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矩形 4"/>
          <p:cNvSpPr/>
          <p:nvPr/>
        </p:nvSpPr>
        <p:spPr>
          <a:xfrm>
            <a:off x="2643187" y="1351148"/>
            <a:ext cx="4572000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2400" dirty="0" smtClean="0"/>
              <a:t>null </a:t>
            </a:r>
            <a:r>
              <a:rPr lang="zh-TW" altLang="en-US" sz="2400" dirty="0"/>
              <a:t>model  </a:t>
            </a:r>
            <a:endParaRPr lang="en-US" altLang="zh-TW" sz="2400" dirty="0" smtClean="0"/>
          </a:p>
          <a:p>
            <a:endParaRPr lang="en-US" altLang="zh-TW" sz="700" dirty="0" smtClean="0"/>
          </a:p>
          <a:p>
            <a:r>
              <a:rPr lang="zh-TW" altLang="en-US" sz="2400" dirty="0" smtClean="0"/>
              <a:t>logistic regression  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endParaRPr lang="en-US" altLang="zh-TW" sz="700" dirty="0"/>
          </a:p>
          <a:p>
            <a:r>
              <a:rPr lang="zh-TW" altLang="en-US" sz="2400" dirty="0" smtClean="0"/>
              <a:t>begging </a:t>
            </a:r>
            <a:r>
              <a:rPr lang="zh-TW" altLang="en-US" sz="2400" dirty="0"/>
              <a:t>logistic </a:t>
            </a:r>
            <a:r>
              <a:rPr lang="zh-TW" altLang="en-US" sz="2400" dirty="0" smtClean="0"/>
              <a:t>regression</a:t>
            </a:r>
            <a:endParaRPr lang="en-US" altLang="zh-TW" sz="2400" dirty="0" smtClean="0"/>
          </a:p>
          <a:p>
            <a:r>
              <a:rPr lang="zh-TW" altLang="en-US" sz="700" dirty="0" smtClean="0"/>
              <a:t> </a:t>
            </a:r>
            <a:endParaRPr lang="en-US" altLang="zh-TW" sz="700" dirty="0" smtClean="0"/>
          </a:p>
          <a:p>
            <a:r>
              <a:rPr lang="zh-TW" altLang="en-US" sz="2400" dirty="0" smtClean="0"/>
              <a:t>Ramdom </a:t>
            </a:r>
            <a:r>
              <a:rPr lang="zh-TW" altLang="en-US" sz="2400" dirty="0"/>
              <a:t>forests</a:t>
            </a:r>
          </a:p>
        </p:txBody>
      </p:sp>
    </p:spTree>
    <p:extLst>
      <p:ext uri="{BB962C8B-B14F-4D97-AF65-F5344CB8AC3E}">
        <p14:creationId xmlns:p14="http://schemas.microsoft.com/office/powerpoint/2010/main" val="1178667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71500"/>
            <a:ext cx="9144000" cy="5938886"/>
          </a:xfrm>
          <a:prstGeom prst="rect">
            <a:avLst/>
          </a:prstGeom>
        </p:spPr>
      </p:pic>
      <p:sp>
        <p:nvSpPr>
          <p:cNvPr id="6" name="標題 1"/>
          <p:cNvSpPr txBox="1">
            <a:spLocks/>
          </p:cNvSpPr>
          <p:nvPr/>
        </p:nvSpPr>
        <p:spPr>
          <a:xfrm>
            <a:off x="0" y="-1143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kumimoji="1" lang="en-US" altLang="zh-TW" sz="3600" dirty="0"/>
              <a:t>plot(</a:t>
            </a:r>
            <a:r>
              <a:rPr kumimoji="1" lang="en-US" altLang="zh-TW" sz="3600" dirty="0" err="1"/>
              <a:t>test$is_churn</a:t>
            </a:r>
            <a:r>
              <a:rPr kumimoji="1" lang="en-US" altLang="zh-TW" sz="3600" dirty="0"/>
              <a:t>)</a:t>
            </a:r>
            <a:endParaRPr kumimoji="1"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1884299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36510"/>
            <a:ext cx="9144000" cy="5784980"/>
          </a:xfrm>
          <a:prstGeom prst="rect">
            <a:avLst/>
          </a:prstGeom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0" y="-1143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kumimoji="1" lang="en-US" altLang="zh-TW" sz="3600" dirty="0" smtClean="0"/>
              <a:t>Using </a:t>
            </a:r>
            <a:r>
              <a:rPr kumimoji="1" lang="en-US" altLang="zh-TW" sz="3600" dirty="0"/>
              <a:t>logistic regression</a:t>
            </a:r>
            <a:endParaRPr kumimoji="1"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70429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42591"/>
            <a:ext cx="9144000" cy="5772817"/>
          </a:xfrm>
          <a:prstGeom prst="rect">
            <a:avLst/>
          </a:prstGeom>
        </p:spPr>
      </p:pic>
      <p:sp>
        <p:nvSpPr>
          <p:cNvPr id="7" name="標題 1"/>
          <p:cNvSpPr txBox="1">
            <a:spLocks/>
          </p:cNvSpPr>
          <p:nvPr/>
        </p:nvSpPr>
        <p:spPr>
          <a:xfrm>
            <a:off x="0" y="-1143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kumimoji="1" lang="en-US" altLang="zh-TW" sz="3600" dirty="0" smtClean="0"/>
              <a:t>Using begging</a:t>
            </a:r>
            <a:r>
              <a:rPr kumimoji="1" lang="zh-TW" altLang="en-US" sz="3600" dirty="0" smtClean="0"/>
              <a:t> </a:t>
            </a:r>
            <a:r>
              <a:rPr kumimoji="1" lang="en-US" altLang="zh-TW" sz="3600" dirty="0" smtClean="0"/>
              <a:t>+ logit for im</a:t>
            </a:r>
            <a:r>
              <a:rPr kumimoji="1" lang="en-US" altLang="zh-TW" sz="3600" dirty="0" smtClean="0"/>
              <a:t>balanced </a:t>
            </a:r>
            <a:r>
              <a:rPr kumimoji="1" lang="en-US" altLang="zh-TW" sz="3600" dirty="0" smtClean="0"/>
              <a:t>data</a:t>
            </a:r>
            <a:endParaRPr kumimoji="1"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55988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563" y="-34318"/>
            <a:ext cx="9172804" cy="886507"/>
          </a:xfrm>
        </p:spPr>
        <p:txBody>
          <a:bodyPr>
            <a:noAutofit/>
          </a:bodyPr>
          <a:lstStyle/>
          <a:p>
            <a:pPr algn="l"/>
            <a:r>
              <a:rPr lang="en-US" altLang="zh-TW" sz="4000" dirty="0"/>
              <a:t>Is </a:t>
            </a:r>
            <a:r>
              <a:rPr lang="en-US" altLang="zh-TW" sz="4000" dirty="0" smtClean="0"/>
              <a:t>the improvement </a:t>
            </a:r>
            <a:r>
              <a:rPr lang="en-US" altLang="zh-TW" sz="4000" dirty="0"/>
              <a:t>significant?</a:t>
            </a:r>
          </a:p>
        </p:txBody>
      </p:sp>
      <p:sp>
        <p:nvSpPr>
          <p:cNvPr id="8" name="左大括弧 7"/>
          <p:cNvSpPr/>
          <p:nvPr/>
        </p:nvSpPr>
        <p:spPr>
          <a:xfrm>
            <a:off x="1585913" y="1128713"/>
            <a:ext cx="1057274" cy="2300287"/>
          </a:xfrm>
          <a:prstGeom prst="leftBrace">
            <a:avLst>
              <a:gd name="adj1" fmla="val 36904"/>
              <a:gd name="adj2" fmla="val 50902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9" name="文字方塊 8"/>
          <p:cNvSpPr txBox="1"/>
          <p:nvPr/>
        </p:nvSpPr>
        <p:spPr>
          <a:xfrm>
            <a:off x="650075" y="2091342"/>
            <a:ext cx="14930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5</a:t>
            </a:r>
            <a:r>
              <a:rPr lang="en-US" altLang="zh-TW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fold cross valid</a:t>
            </a:r>
            <a:endParaRPr kumimoji="1" lang="zh-TW" alt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kumimoji="1" lang="zh-TW" alt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643187" y="1351148"/>
            <a:ext cx="4572000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2400" dirty="0" smtClean="0"/>
              <a:t>null </a:t>
            </a:r>
            <a:r>
              <a:rPr lang="zh-TW" altLang="en-US" sz="2400" dirty="0"/>
              <a:t>model  </a:t>
            </a:r>
            <a:endParaRPr lang="en-US" altLang="zh-TW" sz="2400" dirty="0" smtClean="0"/>
          </a:p>
          <a:p>
            <a:endParaRPr lang="en-US" altLang="zh-TW" sz="700" dirty="0" smtClean="0"/>
          </a:p>
          <a:p>
            <a:r>
              <a:rPr lang="zh-TW" altLang="en-US" sz="2400" dirty="0" smtClean="0"/>
              <a:t>logistic regression  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endParaRPr lang="en-US" altLang="zh-TW" sz="700" dirty="0"/>
          </a:p>
          <a:p>
            <a:r>
              <a:rPr lang="zh-TW" altLang="en-US" sz="2400" dirty="0" smtClean="0"/>
              <a:t>begging </a:t>
            </a:r>
            <a:r>
              <a:rPr lang="zh-TW" altLang="en-US" sz="2400" dirty="0"/>
              <a:t>logistic </a:t>
            </a:r>
            <a:r>
              <a:rPr lang="zh-TW" altLang="en-US" sz="2400" dirty="0" smtClean="0"/>
              <a:t>regression</a:t>
            </a:r>
            <a:endParaRPr lang="en-US" altLang="zh-TW" sz="2400" dirty="0" smtClean="0"/>
          </a:p>
          <a:p>
            <a:r>
              <a:rPr lang="zh-TW" altLang="en-US" sz="700" dirty="0" smtClean="0"/>
              <a:t> </a:t>
            </a:r>
            <a:endParaRPr lang="en-US" altLang="zh-TW" sz="700" dirty="0" smtClean="0"/>
          </a:p>
          <a:p>
            <a:r>
              <a:rPr lang="zh-TW" altLang="en-US" sz="2400" dirty="0" smtClean="0"/>
              <a:t>Ramdom </a:t>
            </a:r>
            <a:r>
              <a:rPr lang="zh-TW" altLang="en-US" sz="2400" dirty="0"/>
              <a:t>forests</a:t>
            </a:r>
          </a:p>
        </p:txBody>
      </p:sp>
    </p:spTree>
    <p:extLst>
      <p:ext uri="{BB962C8B-B14F-4D97-AF65-F5344CB8AC3E}">
        <p14:creationId xmlns:p14="http://schemas.microsoft.com/office/powerpoint/2010/main" val="182906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0"/>
            <a:ext cx="7585023" cy="614597"/>
          </a:xfrm>
        </p:spPr>
        <p:txBody>
          <a:bodyPr>
            <a:noAutofit/>
          </a:bodyPr>
          <a:lstStyle/>
          <a:p>
            <a:pPr algn="l"/>
            <a:r>
              <a:rPr kumimoji="1" lang="en-US" altLang="zh-TW" sz="3600" dirty="0" smtClean="0"/>
              <a:t>Goal</a:t>
            </a:r>
            <a:endParaRPr kumimoji="1"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800" dirty="0">
                <a:latin typeface="Helvetica Neue" charset="0"/>
              </a:rPr>
              <a:t>there is a large class imbalance </a:t>
            </a:r>
            <a:endParaRPr lang="en-US" altLang="zh-TW" sz="2800" dirty="0" smtClean="0">
              <a:latin typeface="Helvetica Neue" charset="0"/>
            </a:endParaRPr>
          </a:p>
          <a:p>
            <a:r>
              <a:rPr kumimoji="1" lang="en-US" altLang="zh-TW" sz="2800" dirty="0" smtClean="0"/>
              <a:t>Accuracy </a:t>
            </a:r>
            <a:r>
              <a:rPr kumimoji="1" lang="en-US" altLang="zh-TW" sz="2800" dirty="0"/>
              <a:t>Paradox</a:t>
            </a:r>
          </a:p>
          <a:p>
            <a:r>
              <a:rPr kumimoji="1" lang="en-US" altLang="zh-TW" sz="2800" dirty="0" smtClean="0"/>
              <a:t>Can easily predict many zero to have high accuracy </a:t>
            </a:r>
          </a:p>
          <a:p>
            <a:r>
              <a:rPr kumimoji="1" lang="en-US" altLang="zh-TW" sz="2800" dirty="0" smtClean="0"/>
              <a:t>I use</a:t>
            </a:r>
            <a:r>
              <a:rPr lang="en-US" altLang="zh-TW" sz="2800" dirty="0"/>
              <a:t> </a:t>
            </a:r>
            <a:r>
              <a:rPr lang="en-US" altLang="zh-TW" sz="2800" dirty="0" smtClean="0"/>
              <a:t>F1- </a:t>
            </a:r>
            <a:r>
              <a:rPr lang="en-US" altLang="zh-TW" sz="2800" dirty="0"/>
              <a:t>Measure</a:t>
            </a:r>
            <a:r>
              <a:rPr kumimoji="1" lang="en-US" altLang="zh-TW" sz="2800" dirty="0" smtClean="0"/>
              <a:t> for </a:t>
            </a:r>
            <a:r>
              <a:rPr lang="en-US" altLang="zh-TW" sz="2800" dirty="0"/>
              <a:t> the balance between the precision and the recall </a:t>
            </a:r>
            <a:r>
              <a:rPr kumimoji="1" lang="en-US" altLang="zh-TW" sz="2800" dirty="0"/>
              <a:t/>
            </a:r>
            <a:br>
              <a:rPr kumimoji="1" lang="en-US" altLang="zh-TW" sz="2800" dirty="0"/>
            </a:br>
            <a:endParaRPr kumimoji="1" lang="en-US" altLang="zh-TW" sz="2800" dirty="0"/>
          </a:p>
          <a:p>
            <a:endParaRPr kumimoji="1" lang="zh-TW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9143999" y="1600200"/>
            <a:ext cx="301302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555555"/>
                </a:solidFill>
                <a:latin typeface="Helvetica Neue" charset="0"/>
              </a:rPr>
              <a:t>in a problem where there is a large class imbalance, a model can predict the value of the majority class for all predictions and achieve a high classification accuracy, the problem is that this model is not useful in the problem domain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9144000" y="1243466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altLang="zh-TW" b="1" dirty="0">
                <a:solidFill>
                  <a:srgbClr val="222222"/>
                </a:solidFill>
                <a:latin typeface="Helvetica Neue" charset="0"/>
              </a:rPr>
              <a:t>Accuracy Paradox</a:t>
            </a:r>
          </a:p>
          <a:p>
            <a:r>
              <a:rPr lang="en-US" altLang="zh-TW" dirty="0"/>
              <a:t/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9144000" y="4219091"/>
            <a:ext cx="27956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200" dirty="0">
                <a:solidFill>
                  <a:schemeClr val="bg1"/>
                </a:solidFill>
              </a:rPr>
              <a:t>https://machinelearningmastery.com/classification-accuracy-is-not-enough-more-performance-measures-you-can-use/</a:t>
            </a:r>
          </a:p>
        </p:txBody>
      </p:sp>
    </p:spTree>
    <p:extLst>
      <p:ext uri="{BB962C8B-B14F-4D97-AF65-F5344CB8AC3E}">
        <p14:creationId xmlns:p14="http://schemas.microsoft.com/office/powerpoint/2010/main" val="1554847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220305" y="148709"/>
            <a:ext cx="12987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/>
              <a:t>Input</a:t>
            </a:r>
            <a:endParaRPr lang="zh-TW" altLang="en-US" sz="4000" dirty="0"/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6595"/>
            <a:ext cx="9144000" cy="5585064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1739363" y="317986"/>
            <a:ext cx="66590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https://www.kaggle.com/c/kkbox-churn-prediction-challenge/data</a:t>
            </a:r>
          </a:p>
        </p:txBody>
      </p:sp>
    </p:spTree>
    <p:extLst>
      <p:ext uri="{BB962C8B-B14F-4D97-AF65-F5344CB8AC3E}">
        <p14:creationId xmlns:p14="http://schemas.microsoft.com/office/powerpoint/2010/main" val="1695958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64527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600" dirty="0" smtClean="0"/>
              <a:t>Performance</a:t>
            </a:r>
            <a:endParaRPr lang="zh-TW" altLang="en-US" sz="3600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7194"/>
            <a:ext cx="9144000" cy="5203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501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2117" y="237566"/>
            <a:ext cx="8229600" cy="1143000"/>
          </a:xfrm>
        </p:spPr>
        <p:txBody>
          <a:bodyPr>
            <a:normAutofit/>
          </a:bodyPr>
          <a:lstStyle/>
          <a:p>
            <a:pPr lvl="1" algn="l" rtl="0">
              <a:spcBef>
                <a:spcPct val="0"/>
              </a:spcBef>
            </a:pPr>
            <a:r>
              <a:rPr lang="en-US" altLang="zh-TW" sz="3600" dirty="0" err="1" smtClean="0"/>
              <a:t>G</a:t>
            </a:r>
            <a:r>
              <a:rPr lang="en-US" altLang="zh-TW" sz="3600" dirty="0" err="1" smtClean="0"/>
              <a:t>ithub</a:t>
            </a:r>
            <a:endParaRPr kumimoji="1"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80566"/>
            <a:ext cx="8229600" cy="5259294"/>
          </a:xfrm>
        </p:spPr>
        <p:txBody>
          <a:bodyPr anchor="t">
            <a:normAutofit/>
          </a:bodyPr>
          <a:lstStyle/>
          <a:p>
            <a:r>
              <a:rPr lang="en-US" altLang="zh-TW" dirty="0">
                <a:hlinkClick r:id="rId2"/>
              </a:rPr>
              <a:t>https://</a:t>
            </a:r>
            <a:r>
              <a:rPr lang="en-US" altLang="zh-TW" dirty="0" smtClean="0">
                <a:hlinkClick r:id="rId2"/>
              </a:rPr>
              <a:t>github.com/YuTaNCCU/1061_DS_FP_106356013_KKBoxChurnPrediction</a:t>
            </a:r>
            <a:endParaRPr lang="en-US" altLang="zh-TW" dirty="0" smtClean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8544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2117" y="237566"/>
            <a:ext cx="8229600" cy="1143000"/>
          </a:xfrm>
        </p:spPr>
        <p:txBody>
          <a:bodyPr>
            <a:normAutofit/>
          </a:bodyPr>
          <a:lstStyle/>
          <a:p>
            <a:pPr lvl="1" algn="l" rtl="0">
              <a:spcBef>
                <a:spcPct val="0"/>
              </a:spcBef>
            </a:pPr>
            <a:r>
              <a:rPr lang="en-US" altLang="zh-TW" sz="3600" dirty="0"/>
              <a:t>To reproduce my result :</a:t>
            </a:r>
            <a:endParaRPr kumimoji="1"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0" y="5857983"/>
            <a:ext cx="9250017" cy="781356"/>
          </a:xfrm>
        </p:spPr>
        <p:txBody>
          <a:bodyPr anchor="t">
            <a:noAutofit/>
          </a:bodyPr>
          <a:lstStyle/>
          <a:p>
            <a:r>
              <a:rPr lang="en-US" altLang="zh-TW" sz="1800" dirty="0" smtClean="0">
                <a:hlinkClick r:id="rId2"/>
              </a:rPr>
              <a:t>https</a:t>
            </a:r>
            <a:r>
              <a:rPr lang="en-US" altLang="zh-TW" sz="1800" dirty="0">
                <a:hlinkClick r:id="rId2"/>
              </a:rPr>
              <a:t>://</a:t>
            </a:r>
            <a:r>
              <a:rPr lang="en-US" altLang="zh-TW" sz="1800" dirty="0" smtClean="0">
                <a:hlinkClick r:id="rId2"/>
              </a:rPr>
              <a:t>github.com/YuTaNCCU/1061_DS_FP_106356013_KKBoxChurnPrediction/blob/master/README.md</a:t>
            </a:r>
            <a:endParaRPr lang="en-US" altLang="zh-TW" sz="1800" dirty="0" smtClean="0"/>
          </a:p>
          <a:p>
            <a:endParaRPr lang="en-US" altLang="zh-TW" sz="18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496" y="1095791"/>
            <a:ext cx="7832035" cy="4762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62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2117" y="237566"/>
            <a:ext cx="8229600" cy="762451"/>
          </a:xfrm>
        </p:spPr>
        <p:txBody>
          <a:bodyPr>
            <a:normAutofit/>
          </a:bodyPr>
          <a:lstStyle/>
          <a:p>
            <a:pPr lvl="1"/>
            <a:r>
              <a:rPr lang="en-US" altLang="zh-TW" sz="3200"/>
              <a:t>What is the challenge part of your project?</a:t>
            </a:r>
            <a:endParaRPr lang="en-US" altLang="zh-TW" sz="3200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7451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036759"/>
            <a:ext cx="8077200" cy="1219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20305" y="148709"/>
            <a:ext cx="12987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/>
              <a:t>Input</a:t>
            </a:r>
            <a:endParaRPr lang="zh-TW" altLang="en-US" sz="4000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8046" y="2968163"/>
            <a:ext cx="3793099" cy="261593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936014" y="1220078"/>
            <a:ext cx="1306640" cy="1077218"/>
          </a:xfrm>
          <a:prstGeom prst="rect">
            <a:avLst/>
          </a:prstGeom>
          <a:ln>
            <a:solidFill>
              <a:schemeClr val="bg2">
                <a:lumMod val="50000"/>
                <a:lumOff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altLang="zh-TW" sz="1600" dirty="0" smtClean="0"/>
              <a:t>4.User logs</a:t>
            </a:r>
          </a:p>
          <a:p>
            <a:r>
              <a:rPr lang="en-US" altLang="zh-TW" sz="1600" dirty="0" smtClean="0"/>
              <a:t>3.Transaction</a:t>
            </a:r>
          </a:p>
          <a:p>
            <a:r>
              <a:rPr lang="en-US" altLang="zh-TW" sz="1600" dirty="0" smtClean="0"/>
              <a:t>2.train</a:t>
            </a:r>
          </a:p>
          <a:p>
            <a:r>
              <a:rPr lang="en-US" altLang="zh-TW" sz="1600" dirty="0" smtClean="0"/>
              <a:t>1.member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838866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036759"/>
            <a:ext cx="8077200" cy="1219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20305" y="148709"/>
            <a:ext cx="12987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/>
              <a:t>Input</a:t>
            </a:r>
            <a:endParaRPr lang="zh-TW" altLang="en-US" sz="4000" dirty="0"/>
          </a:p>
        </p:txBody>
      </p:sp>
      <p:sp>
        <p:nvSpPr>
          <p:cNvPr id="9" name="矩形 8"/>
          <p:cNvSpPr/>
          <p:nvPr/>
        </p:nvSpPr>
        <p:spPr>
          <a:xfrm>
            <a:off x="936014" y="1220078"/>
            <a:ext cx="1306640" cy="1077218"/>
          </a:xfrm>
          <a:prstGeom prst="rect">
            <a:avLst/>
          </a:prstGeom>
          <a:ln>
            <a:solidFill>
              <a:schemeClr val="bg2">
                <a:lumMod val="50000"/>
                <a:lumOff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altLang="zh-TW" sz="1600" dirty="0" smtClean="0"/>
              <a:t>4.User logs</a:t>
            </a:r>
          </a:p>
          <a:p>
            <a:r>
              <a:rPr lang="en-US" altLang="zh-TW" sz="1600" dirty="0" smtClean="0"/>
              <a:t>3.Transaction</a:t>
            </a:r>
          </a:p>
          <a:p>
            <a:r>
              <a:rPr lang="en-US" altLang="zh-TW" sz="1600" dirty="0" smtClean="0"/>
              <a:t>2.train</a:t>
            </a:r>
          </a:p>
          <a:p>
            <a:r>
              <a:rPr lang="en-US" altLang="zh-TW" sz="1600" dirty="0" smtClean="0"/>
              <a:t>1.member</a:t>
            </a:r>
            <a:endParaRPr lang="zh-TW" altLang="en-US" sz="1600" dirty="0"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4"/>
          <a:srcRect b="60531"/>
          <a:stretch/>
        </p:blipFill>
        <p:spPr>
          <a:xfrm>
            <a:off x="0" y="2600331"/>
            <a:ext cx="9144000" cy="2457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832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036759"/>
            <a:ext cx="8077200" cy="1219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20305" y="148709"/>
            <a:ext cx="12987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/>
              <a:t>Input</a:t>
            </a:r>
            <a:endParaRPr lang="zh-TW" altLang="en-US" sz="4000" dirty="0"/>
          </a:p>
        </p:txBody>
      </p:sp>
      <p:sp>
        <p:nvSpPr>
          <p:cNvPr id="9" name="矩形 8"/>
          <p:cNvSpPr/>
          <p:nvPr/>
        </p:nvSpPr>
        <p:spPr>
          <a:xfrm>
            <a:off x="936014" y="1220078"/>
            <a:ext cx="1306640" cy="1077218"/>
          </a:xfrm>
          <a:prstGeom prst="rect">
            <a:avLst/>
          </a:prstGeom>
          <a:ln>
            <a:solidFill>
              <a:schemeClr val="bg2">
                <a:lumMod val="50000"/>
                <a:lumOff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altLang="zh-TW" sz="1600" dirty="0" smtClean="0"/>
              <a:t>4.User logs</a:t>
            </a:r>
          </a:p>
          <a:p>
            <a:r>
              <a:rPr lang="en-US" altLang="zh-TW" sz="1600" dirty="0" smtClean="0"/>
              <a:t>3.Transaction</a:t>
            </a:r>
          </a:p>
          <a:p>
            <a:r>
              <a:rPr lang="en-US" altLang="zh-TW" sz="1600" dirty="0" smtClean="0"/>
              <a:t>2.train</a:t>
            </a:r>
          </a:p>
          <a:p>
            <a:r>
              <a:rPr lang="en-US" altLang="zh-TW" sz="1600" dirty="0" smtClean="0"/>
              <a:t>1.member</a:t>
            </a:r>
            <a:endParaRPr lang="zh-TW" altLang="en-US" sz="16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/>
          <a:srcRect b="63268"/>
          <a:stretch/>
        </p:blipFill>
        <p:spPr>
          <a:xfrm>
            <a:off x="220305" y="2480615"/>
            <a:ext cx="8519583" cy="144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08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036759"/>
            <a:ext cx="8077200" cy="1219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20305" y="148709"/>
            <a:ext cx="12987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/>
              <a:t>Input</a:t>
            </a:r>
            <a:endParaRPr lang="zh-TW" altLang="en-US" sz="4000" dirty="0"/>
          </a:p>
        </p:txBody>
      </p:sp>
      <p:sp>
        <p:nvSpPr>
          <p:cNvPr id="9" name="矩形 8"/>
          <p:cNvSpPr/>
          <p:nvPr/>
        </p:nvSpPr>
        <p:spPr>
          <a:xfrm>
            <a:off x="936014" y="1220078"/>
            <a:ext cx="1306640" cy="1077218"/>
          </a:xfrm>
          <a:prstGeom prst="rect">
            <a:avLst/>
          </a:prstGeom>
          <a:ln>
            <a:solidFill>
              <a:schemeClr val="bg2">
                <a:lumMod val="50000"/>
                <a:lumOff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altLang="zh-TW" sz="1600" dirty="0" smtClean="0"/>
              <a:t>4.User logs</a:t>
            </a:r>
          </a:p>
          <a:p>
            <a:r>
              <a:rPr lang="en-US" altLang="zh-TW" sz="1600" dirty="0" smtClean="0"/>
              <a:t>3.Transaction</a:t>
            </a:r>
          </a:p>
          <a:p>
            <a:r>
              <a:rPr lang="en-US" altLang="zh-TW" sz="1600" dirty="0" smtClean="0"/>
              <a:t>2.train</a:t>
            </a:r>
          </a:p>
          <a:p>
            <a:r>
              <a:rPr lang="en-US" altLang="zh-TW" sz="1600" dirty="0" smtClean="0"/>
              <a:t>1.member</a:t>
            </a:r>
            <a:endParaRPr lang="zh-TW" altLang="en-US" sz="16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/>
          <a:srcRect b="56405"/>
          <a:stretch/>
        </p:blipFill>
        <p:spPr>
          <a:xfrm>
            <a:off x="0" y="2648828"/>
            <a:ext cx="9144000" cy="2408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749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036759"/>
            <a:ext cx="8077200" cy="1219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20305" y="148709"/>
            <a:ext cx="12987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/>
              <a:t>Input</a:t>
            </a:r>
            <a:endParaRPr lang="zh-TW" altLang="en-US" sz="4000" dirty="0"/>
          </a:p>
        </p:txBody>
      </p:sp>
      <p:sp>
        <p:nvSpPr>
          <p:cNvPr id="9" name="矩形 8"/>
          <p:cNvSpPr/>
          <p:nvPr/>
        </p:nvSpPr>
        <p:spPr>
          <a:xfrm>
            <a:off x="936014" y="1220078"/>
            <a:ext cx="1306640" cy="1077218"/>
          </a:xfrm>
          <a:prstGeom prst="rect">
            <a:avLst/>
          </a:prstGeom>
          <a:ln>
            <a:solidFill>
              <a:schemeClr val="bg2">
                <a:lumMod val="50000"/>
                <a:lumOff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altLang="zh-TW" sz="1600" dirty="0" smtClean="0"/>
              <a:t>4.User logs</a:t>
            </a:r>
          </a:p>
          <a:p>
            <a:r>
              <a:rPr lang="en-US" altLang="zh-TW" sz="1600" dirty="0" smtClean="0"/>
              <a:t>3.Transaction</a:t>
            </a:r>
          </a:p>
          <a:p>
            <a:r>
              <a:rPr lang="en-US" altLang="zh-TW" sz="1600" dirty="0" smtClean="0"/>
              <a:t>2.train</a:t>
            </a:r>
          </a:p>
          <a:p>
            <a:r>
              <a:rPr lang="en-US" altLang="zh-TW" sz="1600" dirty="0" smtClean="0"/>
              <a:t>1.member</a:t>
            </a:r>
            <a:endParaRPr lang="zh-TW" altLang="en-US" sz="16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/>
          <a:srcRect b="56148"/>
          <a:stretch/>
        </p:blipFill>
        <p:spPr>
          <a:xfrm>
            <a:off x="0" y="2782500"/>
            <a:ext cx="9144000" cy="240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969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6861" y="1085145"/>
            <a:ext cx="8229600" cy="5259294"/>
          </a:xfrm>
        </p:spPr>
        <p:txBody>
          <a:bodyPr anchor="t">
            <a:normAutofit/>
          </a:bodyPr>
          <a:lstStyle/>
          <a:p>
            <a:pPr marL="457200" lvl="1" indent="0">
              <a:buNone/>
            </a:pPr>
            <a:r>
              <a:rPr lang="en-US" altLang="zh-TW" sz="3200" dirty="0" smtClean="0"/>
              <a:t>No</a:t>
            </a:r>
            <a:r>
              <a:rPr lang="en-US" altLang="zh-TW" sz="3200" dirty="0"/>
              <a:t>, </a:t>
            </a:r>
            <a:r>
              <a:rPr lang="en-US" altLang="zh-TW" sz="3200" dirty="0" smtClean="0"/>
              <a:t>Scaling isn't </a:t>
            </a:r>
            <a:r>
              <a:rPr lang="en-US" altLang="zh-TW" sz="3200" dirty="0"/>
              <a:t>required for </a:t>
            </a:r>
            <a:r>
              <a:rPr lang="en-US" altLang="zh-TW" sz="3200" dirty="0">
                <a:solidFill>
                  <a:srgbClr val="FFFF00"/>
                </a:solidFill>
              </a:rPr>
              <a:t>logistic </a:t>
            </a:r>
            <a:r>
              <a:rPr lang="en-US" altLang="zh-TW" sz="3200" dirty="0">
                <a:solidFill>
                  <a:srgbClr val="FFFF00"/>
                </a:solidFill>
              </a:rPr>
              <a:t>regression </a:t>
            </a:r>
            <a:r>
              <a:rPr lang="en-US" altLang="zh-TW" sz="3200" dirty="0" smtClean="0"/>
              <a:t>and </a:t>
            </a:r>
            <a:r>
              <a:rPr lang="en-US" altLang="zh-TW" sz="3200" dirty="0" smtClean="0">
                <a:solidFill>
                  <a:srgbClr val="FFFF00"/>
                </a:solidFill>
              </a:rPr>
              <a:t>random forest</a:t>
            </a:r>
            <a:endParaRPr lang="en-US" altLang="zh-TW" sz="3200" dirty="0" smtClean="0">
              <a:solidFill>
                <a:srgbClr val="FFFF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9143999" y="1378634"/>
            <a:ext cx="322853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</a:rPr>
              <a:t>The main goal of standardizing features is to help convergence of the technique used for optimization. For example, if you use Newton-Raphson to maximize the likelihood, standardizing the features makes the convergence faster.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0305" y="148709"/>
            <a:ext cx="25490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/>
              <a:t>Scale value</a:t>
            </a:r>
            <a:endParaRPr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42008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8656"/>
            <a:ext cx="9144000" cy="6226296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646036" y="1828798"/>
            <a:ext cx="1194955" cy="25200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7906181" y="3499469"/>
            <a:ext cx="666319" cy="258144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6211820" y="2095086"/>
            <a:ext cx="589035" cy="2480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126424" y="5395911"/>
            <a:ext cx="1194955" cy="25200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220305" y="148709"/>
            <a:ext cx="363272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indent="-441325"/>
            <a:r>
              <a:rPr lang="en-US" altLang="zh-TW" sz="3200" dirty="0">
                <a:solidFill>
                  <a:prstClr val="white"/>
                </a:solidFill>
              </a:rPr>
              <a:t>Handle missing data</a:t>
            </a:r>
            <a:endParaRPr lang="en-US" altLang="zh-TW" sz="32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544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jmchang-4-datascience">
  <a:themeElements>
    <a:clrScheme name="薄暮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薄暮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薄暮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mchang-4-datascience" id="{3BDFC3F3-DD8F-5E42-B949-A48D0AC131E6}" vid="{E7CFFB47-D37D-DA40-8B8F-7918A8929505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jmchang-4-datascience</Template>
  <TotalTime>34281</TotalTime>
  <Words>465</Words>
  <Application>Microsoft Macintosh PowerPoint</Application>
  <PresentationFormat>如螢幕大小 (4:3)</PresentationFormat>
  <Paragraphs>110</Paragraphs>
  <Slides>23</Slides>
  <Notes>12</Notes>
  <HiddenSlides>1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29" baseType="lpstr">
      <vt:lpstr>Calibri</vt:lpstr>
      <vt:lpstr>Corbel</vt:lpstr>
      <vt:lpstr>Helvetica Neue</vt:lpstr>
      <vt:lpstr>新細明體</vt:lpstr>
      <vt:lpstr>Arial</vt:lpstr>
      <vt:lpstr>jmchang-4-datascience</vt:lpstr>
      <vt:lpstr>KKBox‘s Churn (or lost, 流失) Prediction Challenge 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Modeling</vt:lpstr>
      <vt:lpstr>method &amp; evaluation I use</vt:lpstr>
      <vt:lpstr>null model</vt:lpstr>
      <vt:lpstr>method &amp; evaluation I use</vt:lpstr>
      <vt:lpstr>PowerPoint 簡報</vt:lpstr>
      <vt:lpstr>PowerPoint 簡報</vt:lpstr>
      <vt:lpstr>PowerPoint 簡報</vt:lpstr>
      <vt:lpstr>Is the improvement significant?</vt:lpstr>
      <vt:lpstr>Goal</vt:lpstr>
      <vt:lpstr>PowerPoint 簡報</vt:lpstr>
      <vt:lpstr>Github</vt:lpstr>
      <vt:lpstr>To reproduce my result :</vt:lpstr>
      <vt:lpstr>What is the challenge part of your project?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Jia-Ming Chang</dc:creator>
  <cp:lastModifiedBy>游達</cp:lastModifiedBy>
  <cp:revision>915</cp:revision>
  <cp:lastPrinted>2016-05-16T05:52:02Z</cp:lastPrinted>
  <dcterms:created xsi:type="dcterms:W3CDTF">2016-01-07T11:20:23Z</dcterms:created>
  <dcterms:modified xsi:type="dcterms:W3CDTF">2018-01-07T11:10:48Z</dcterms:modified>
</cp:coreProperties>
</file>

<file path=docProps/thumbnail.jpeg>
</file>